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7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8" r:id="rId20"/>
    <p:sldId id="273" r:id="rId21"/>
    <p:sldId id="274" r:id="rId22"/>
    <p:sldId id="275" r:id="rId23"/>
    <p:sldId id="276" r:id="rId2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19" name="18 Altbilgi Yer Tutucusu"/>
          <p:cNvSpPr>
            <a:spLocks noGrp="1"/>
          </p:cNvSpPr>
          <p:nvPr>
            <p:ph type="ftr" sz="quarter" idx="11"/>
          </p:nvPr>
        </p:nvSpPr>
        <p:spPr/>
        <p:txBody>
          <a:bodyPr/>
          <a:lstStyle/>
          <a:p>
            <a:endParaRPr lang="tr-TR"/>
          </a:p>
        </p:txBody>
      </p:sp>
      <p:sp>
        <p:nvSpPr>
          <p:cNvPr id="27" name="2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08.11.2010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a:xfrm>
            <a:off x="8077200" y="6356350"/>
            <a:ext cx="609600" cy="365125"/>
          </a:xfrm>
        </p:spPr>
        <p:txBody>
          <a:bodyPr/>
          <a:lstStyle/>
          <a:p>
            <a:fld id="{B1DEFA8C-F947-479F-BE07-76B6B3F80BF1}" type="slidenum">
              <a:rPr lang="tr-TR" smtClean="0"/>
              <a:pPr/>
              <a:t>‹#›</a:t>
            </a:fld>
            <a:endParaRPr lang="tr-TR"/>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F75050-0E15-4C5B-92B0-66D068882F1F}" type="datetimeFigureOut">
              <a:rPr lang="tr-TR" smtClean="0"/>
              <a:pPr/>
              <a:t>08.11.2010</a:t>
            </a:fld>
            <a:endParaRPr lang="tr-TR"/>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DEFA8C-F947-479F-BE07-76B6B3F80BF1}" type="slidenum">
              <a:rPr lang="tr-TR" smtClean="0"/>
              <a:pPr/>
              <a:t>‹#›</a:t>
            </a:fld>
            <a:endParaRPr lang="tr-TR"/>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p:newsflash/>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11560" y="1772816"/>
            <a:ext cx="7851648" cy="1828800"/>
          </a:xfrm>
        </p:spPr>
        <p:txBody>
          <a:bodyPr/>
          <a:lstStyle/>
          <a:p>
            <a:pPr algn="ctr"/>
            <a:r>
              <a:rPr lang="tr-TR" dirty="0" smtClean="0"/>
              <a:t>FARKLILAŞTIRILMIŞ DENETİM</a:t>
            </a:r>
            <a:endParaRPr lang="tr-TR" dirty="0"/>
          </a:p>
        </p:txBody>
      </p:sp>
      <p:sp>
        <p:nvSpPr>
          <p:cNvPr id="3" name="2 Alt Başlık"/>
          <p:cNvSpPr>
            <a:spLocks noGrp="1"/>
          </p:cNvSpPr>
          <p:nvPr>
            <p:ph type="subTitle" idx="1"/>
          </p:nvPr>
        </p:nvSpPr>
        <p:spPr>
          <a:xfrm>
            <a:off x="539552" y="3573016"/>
            <a:ext cx="7854696" cy="1752600"/>
          </a:xfrm>
        </p:spPr>
        <p:txBody>
          <a:bodyPr/>
          <a:lstStyle/>
          <a:p>
            <a:pPr algn="ctr"/>
            <a:r>
              <a:rPr lang="tr-TR" b="1" dirty="0" smtClean="0"/>
              <a:t>DİFFERENTİATED SUPERVİSİON</a:t>
            </a:r>
          </a:p>
          <a:p>
            <a:pPr algn="ctr"/>
            <a:endParaRPr lang="tr-TR" b="1" dirty="0" smtClean="0"/>
          </a:p>
          <a:p>
            <a:pPr algn="ctr"/>
            <a:r>
              <a:rPr lang="tr-TR" b="1" i="1" dirty="0" smtClean="0"/>
              <a:t>ALLAN A. GLATTHORN</a:t>
            </a:r>
            <a:endParaRPr lang="tr-TR" b="1" i="1" dirty="0"/>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code2.jpg"/>
          <p:cNvPicPr>
            <a:picLocks noChangeAspect="1"/>
          </p:cNvPicPr>
          <p:nvPr/>
        </p:nvPicPr>
        <p:blipFill>
          <a:blip r:embed="rId2" cstate="print"/>
          <a:stretch>
            <a:fillRect/>
          </a:stretch>
        </p:blipFill>
        <p:spPr>
          <a:xfrm>
            <a:off x="5796136" y="908719"/>
            <a:ext cx="3347864" cy="2102967"/>
          </a:xfrm>
          <a:prstGeom prst="rect">
            <a:avLst/>
          </a:prstGeom>
        </p:spPr>
      </p:pic>
      <p:sp>
        <p:nvSpPr>
          <p:cNvPr id="2" name="1 Başlık"/>
          <p:cNvSpPr>
            <a:spLocks noGrp="1"/>
          </p:cNvSpPr>
          <p:nvPr>
            <p:ph type="title"/>
          </p:nvPr>
        </p:nvSpPr>
        <p:spPr/>
        <p:txBody>
          <a:bodyPr/>
          <a:lstStyle/>
          <a:p>
            <a:r>
              <a:rPr lang="tr-TR" dirty="0" smtClean="0"/>
              <a:t>Gelişim Seçenekleri</a:t>
            </a:r>
            <a:endParaRPr lang="tr-TR" dirty="0"/>
          </a:p>
        </p:txBody>
      </p:sp>
      <p:sp>
        <p:nvSpPr>
          <p:cNvPr id="3" name="2 İçerik Yer Tutucusu"/>
          <p:cNvSpPr>
            <a:spLocks noGrp="1"/>
          </p:cNvSpPr>
          <p:nvPr>
            <p:ph idx="1"/>
          </p:nvPr>
        </p:nvSpPr>
        <p:spPr/>
        <p:txBody>
          <a:bodyPr/>
          <a:lstStyle/>
          <a:p>
            <a:pPr marL="514350" indent="-514350">
              <a:buFont typeface="+mj-lt"/>
              <a:buAutoNum type="arabicPeriod"/>
            </a:pPr>
            <a:r>
              <a:rPr lang="tr-TR" sz="3200" dirty="0" smtClean="0"/>
              <a:t>Yoğunlaştırılmış Geliştirme</a:t>
            </a:r>
            <a:endParaRPr lang="tr-TR" dirty="0" smtClean="0"/>
          </a:p>
          <a:p>
            <a:pPr marL="514350" indent="-514350" algn="just">
              <a:buNone/>
            </a:pPr>
            <a:r>
              <a:rPr lang="tr-TR" dirty="0" smtClean="0"/>
              <a:t>		</a:t>
            </a:r>
          </a:p>
          <a:p>
            <a:pPr marL="514350" indent="-514350" algn="just">
              <a:buNone/>
            </a:pPr>
            <a:r>
              <a:rPr lang="tr-TR" dirty="0" smtClean="0"/>
              <a:t>		Yoğunlaştırılmış geliştirme etkinlikleri Galtthorn tarafından "Klinik Denetim" karşılığında kullanılmıştır. Bütün aday öğretmenler, yoğunlaştırılmış gelişim etkinliklerine katılmalıdırlar. Ayrıca ciddi anlamda öğretimsel sorunlar yaşayan asil öğretmenlerin de bu programlara dahil olmaları beklenir.</a:t>
            </a:r>
            <a:endParaRPr lang="tr-TR" dirty="0"/>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Isbirligi2.jpg"/>
          <p:cNvPicPr>
            <a:picLocks noChangeAspect="1"/>
          </p:cNvPicPr>
          <p:nvPr/>
        </p:nvPicPr>
        <p:blipFill>
          <a:blip r:embed="rId2" cstate="print"/>
          <a:stretch>
            <a:fillRect/>
          </a:stretch>
        </p:blipFill>
        <p:spPr>
          <a:xfrm>
            <a:off x="3131840" y="4669532"/>
            <a:ext cx="2520280" cy="2188468"/>
          </a:xfrm>
          <a:prstGeom prst="rect">
            <a:avLst/>
          </a:prstGeom>
        </p:spPr>
      </p:pic>
      <p:sp>
        <p:nvSpPr>
          <p:cNvPr id="2" name="1 Başlık"/>
          <p:cNvSpPr>
            <a:spLocks noGrp="1"/>
          </p:cNvSpPr>
          <p:nvPr>
            <p:ph type="title"/>
          </p:nvPr>
        </p:nvSpPr>
        <p:spPr/>
        <p:txBody>
          <a:bodyPr/>
          <a:lstStyle/>
          <a:p>
            <a:r>
              <a:rPr lang="tr-TR" dirty="0" smtClean="0"/>
              <a:t>Gelişim Seçenekleri</a:t>
            </a:r>
            <a:endParaRPr lang="tr-TR" dirty="0"/>
          </a:p>
        </p:txBody>
      </p:sp>
      <p:sp>
        <p:nvSpPr>
          <p:cNvPr id="3" name="2 İçerik Yer Tutucusu"/>
          <p:cNvSpPr>
            <a:spLocks noGrp="1"/>
          </p:cNvSpPr>
          <p:nvPr>
            <p:ph idx="1"/>
          </p:nvPr>
        </p:nvSpPr>
        <p:spPr/>
        <p:txBody>
          <a:bodyPr/>
          <a:lstStyle/>
          <a:p>
            <a:pPr marL="514350" indent="-514350">
              <a:buFont typeface="+mj-lt"/>
              <a:buAutoNum type="arabicPeriod" startAt="2"/>
            </a:pPr>
            <a:r>
              <a:rPr lang="tr-TR" sz="3200" dirty="0" smtClean="0"/>
              <a:t>İş Birliğine Dayalı Geliştirme</a:t>
            </a:r>
          </a:p>
          <a:p>
            <a:pPr marL="514350" indent="-514350">
              <a:buNone/>
            </a:pPr>
            <a:endParaRPr lang="tr-TR" dirty="0" smtClean="0"/>
          </a:p>
          <a:p>
            <a:pPr algn="just">
              <a:buNone/>
            </a:pPr>
            <a:r>
              <a:rPr lang="tr-TR" dirty="0" smtClean="0"/>
              <a:t>		Bu geliştirme yaklaşımı profesyonel anlamda gelişimlerinin sağlanması için öğretmenlerin küçük gruplar halinde birbirlerine yardım ederek gelişmelerini amaçlar.</a:t>
            </a:r>
            <a:endParaRPr lang="tr-TR" dirty="0"/>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meslek.jpg"/>
          <p:cNvPicPr>
            <a:picLocks noChangeAspect="1"/>
          </p:cNvPicPr>
          <p:nvPr/>
        </p:nvPicPr>
        <p:blipFill>
          <a:blip r:embed="rId2" cstate="print"/>
          <a:stretch>
            <a:fillRect/>
          </a:stretch>
        </p:blipFill>
        <p:spPr>
          <a:xfrm>
            <a:off x="5211445" y="836712"/>
            <a:ext cx="3932555" cy="2232248"/>
          </a:xfrm>
          <a:prstGeom prst="rect">
            <a:avLst/>
          </a:prstGeom>
        </p:spPr>
      </p:pic>
      <p:sp>
        <p:nvSpPr>
          <p:cNvPr id="2" name="1 Başlık"/>
          <p:cNvSpPr>
            <a:spLocks noGrp="1"/>
          </p:cNvSpPr>
          <p:nvPr>
            <p:ph type="title"/>
          </p:nvPr>
        </p:nvSpPr>
        <p:spPr/>
        <p:txBody>
          <a:bodyPr/>
          <a:lstStyle/>
          <a:p>
            <a:r>
              <a:rPr lang="tr-TR" dirty="0" smtClean="0"/>
              <a:t>Gelişim Seçenekleri</a:t>
            </a:r>
            <a:endParaRPr lang="tr-TR" dirty="0"/>
          </a:p>
        </p:txBody>
      </p:sp>
      <p:sp>
        <p:nvSpPr>
          <p:cNvPr id="3" name="2 İçerik Yer Tutucusu"/>
          <p:cNvSpPr>
            <a:spLocks noGrp="1"/>
          </p:cNvSpPr>
          <p:nvPr>
            <p:ph idx="1"/>
          </p:nvPr>
        </p:nvSpPr>
        <p:spPr/>
        <p:txBody>
          <a:bodyPr/>
          <a:lstStyle/>
          <a:p>
            <a:pPr marL="514350" indent="-514350">
              <a:buFont typeface="+mj-lt"/>
              <a:buAutoNum type="arabicPeriod" startAt="3"/>
            </a:pPr>
            <a:r>
              <a:rPr lang="tr-TR" sz="3200" dirty="0" smtClean="0"/>
              <a:t>Öz Yönelimli Geliştirme</a:t>
            </a:r>
          </a:p>
          <a:p>
            <a:pPr marL="514350" indent="-514350">
              <a:buNone/>
            </a:pPr>
            <a:endParaRPr lang="tr-TR" dirty="0" smtClean="0"/>
          </a:p>
          <a:p>
            <a:pPr marL="514350" indent="-514350" algn="just">
              <a:buNone/>
            </a:pPr>
            <a:r>
              <a:rPr lang="tr-TR" dirty="0" smtClean="0"/>
              <a:t>		Öğretmenlerin öz denetim gerçekleştirerek, bağımsız çalışmalarını sağlamayı amaçlar. Bu kapsamda okul müdürleri öğretmenleri desteklerken, öğretmen gelişme amaçlarını oluşturur ve bu amaçları başarmak üzere eylem yollarını belirler. Bu amaçla öğrencilerden geri bildirimler alır ve sürecin bir son değerlendirmesini gerçekleştirir. </a:t>
            </a:r>
          </a:p>
        </p:txBody>
      </p:sp>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mobbing_cizim.jpg"/>
          <p:cNvPicPr>
            <a:picLocks noChangeAspect="1"/>
          </p:cNvPicPr>
          <p:nvPr/>
        </p:nvPicPr>
        <p:blipFill>
          <a:blip r:embed="rId2" cstate="print"/>
          <a:stretch>
            <a:fillRect/>
          </a:stretch>
        </p:blipFill>
        <p:spPr>
          <a:xfrm>
            <a:off x="2267744" y="5013176"/>
            <a:ext cx="3995936" cy="1844824"/>
          </a:xfrm>
          <a:prstGeom prst="rect">
            <a:avLst/>
          </a:prstGeom>
        </p:spPr>
      </p:pic>
      <p:sp>
        <p:nvSpPr>
          <p:cNvPr id="2" name="1 Başlık"/>
          <p:cNvSpPr>
            <a:spLocks noGrp="1"/>
          </p:cNvSpPr>
          <p:nvPr>
            <p:ph type="title"/>
          </p:nvPr>
        </p:nvSpPr>
        <p:spPr/>
        <p:txBody>
          <a:bodyPr/>
          <a:lstStyle/>
          <a:p>
            <a:r>
              <a:rPr lang="tr-TR" dirty="0" smtClean="0"/>
              <a:t>Değerlendirme Seçenekleri</a:t>
            </a:r>
            <a:endParaRPr lang="tr-TR" dirty="0"/>
          </a:p>
        </p:txBody>
      </p:sp>
      <p:sp>
        <p:nvSpPr>
          <p:cNvPr id="3" name="2 İçerik Yer Tutucusu"/>
          <p:cNvSpPr>
            <a:spLocks noGrp="1"/>
          </p:cNvSpPr>
          <p:nvPr>
            <p:ph idx="1"/>
          </p:nvPr>
        </p:nvSpPr>
        <p:spPr/>
        <p:txBody>
          <a:bodyPr/>
          <a:lstStyle/>
          <a:p>
            <a:pPr marL="514350" indent="-514350">
              <a:buFont typeface="+mj-lt"/>
              <a:buAutoNum type="arabicPeriod"/>
            </a:pPr>
            <a:r>
              <a:rPr lang="tr-TR" sz="3200" dirty="0" smtClean="0"/>
              <a:t>Yoğun Değerlendirme</a:t>
            </a:r>
            <a:endParaRPr lang="tr-TR" dirty="0" smtClean="0"/>
          </a:p>
          <a:p>
            <a:pPr algn="just">
              <a:buNone/>
            </a:pPr>
            <a:r>
              <a:rPr lang="tr-TR" dirty="0" smtClean="0"/>
              <a:t>		Bu değerlendirme sistemi, yoğunlaştırmış geliştirme programındaki bütün öğretmenlere sunulmaktadır. Yoğun değerlendirme, ücret belirleme, görev süresinin uzatılması ya da sona erdirilmesi, yükseltme, sözleşme yenileme ya da yenilememe gibi üst düzey kararların alınmasında kullanılmaktadır.</a:t>
            </a:r>
          </a:p>
        </p:txBody>
      </p:sp>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mevzuat1.jpg"/>
          <p:cNvPicPr>
            <a:picLocks noChangeAspect="1"/>
          </p:cNvPicPr>
          <p:nvPr/>
        </p:nvPicPr>
        <p:blipFill>
          <a:blip r:embed="rId2" cstate="print"/>
          <a:stretch>
            <a:fillRect/>
          </a:stretch>
        </p:blipFill>
        <p:spPr>
          <a:xfrm>
            <a:off x="2072986" y="4509120"/>
            <a:ext cx="4998027" cy="2348880"/>
          </a:xfrm>
          <a:prstGeom prst="rect">
            <a:avLst/>
          </a:prstGeom>
        </p:spPr>
      </p:pic>
      <p:sp>
        <p:nvSpPr>
          <p:cNvPr id="2" name="1 Başlık"/>
          <p:cNvSpPr>
            <a:spLocks noGrp="1"/>
          </p:cNvSpPr>
          <p:nvPr>
            <p:ph type="title"/>
          </p:nvPr>
        </p:nvSpPr>
        <p:spPr/>
        <p:txBody>
          <a:bodyPr/>
          <a:lstStyle/>
          <a:p>
            <a:r>
              <a:rPr lang="tr-TR" dirty="0" smtClean="0"/>
              <a:t>Değerlendirme Seçenekleri</a:t>
            </a:r>
            <a:endParaRPr lang="tr-TR" dirty="0"/>
          </a:p>
        </p:txBody>
      </p:sp>
      <p:sp>
        <p:nvSpPr>
          <p:cNvPr id="3" name="2 İçerik Yer Tutucusu"/>
          <p:cNvSpPr>
            <a:spLocks noGrp="1"/>
          </p:cNvSpPr>
          <p:nvPr>
            <p:ph idx="1"/>
          </p:nvPr>
        </p:nvSpPr>
        <p:spPr/>
        <p:txBody>
          <a:bodyPr/>
          <a:lstStyle/>
          <a:p>
            <a:pPr marL="514350" indent="-514350">
              <a:buFont typeface="+mj-lt"/>
              <a:buAutoNum type="arabicPeriod" startAt="2"/>
            </a:pPr>
            <a:r>
              <a:rPr lang="tr-TR" sz="3200" dirty="0" smtClean="0"/>
              <a:t>Standart Değerlendirme</a:t>
            </a:r>
            <a:endParaRPr lang="tr-TR" dirty="0" smtClean="0"/>
          </a:p>
          <a:p>
            <a:pPr marL="514350" indent="-514350" algn="just">
              <a:buNone/>
            </a:pPr>
            <a:r>
              <a:rPr lang="tr-TR" dirty="0" smtClean="0"/>
              <a:t>		Mesleklerinde yeterli oldukları bilinen öğretmenler için, yürürlükteki yasal gereklilikleri karşılamaya yönelik, asgari değerlendirme koşullarını yerine getirme amaçlı gözlem ve görüşmelerin yapılması standart değerlendirme kapsamındadır.</a:t>
            </a:r>
            <a:endParaRPr lang="tr-TR" dirty="0"/>
          </a:p>
        </p:txBody>
      </p:sp>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ctr"/>
            <a:r>
              <a:rPr lang="tr-TR" b="1" dirty="0" smtClean="0"/>
              <a:t>Farklılaştırılmış Denetimin Temellerinin Geliştirilmesi</a:t>
            </a:r>
            <a:endParaRPr lang="tr-TR" dirty="0"/>
          </a:p>
        </p:txBody>
      </p:sp>
      <p:sp>
        <p:nvSpPr>
          <p:cNvPr id="3" name="2 İçerik Yer Tutucusu"/>
          <p:cNvSpPr>
            <a:spLocks noGrp="1"/>
          </p:cNvSpPr>
          <p:nvPr>
            <p:ph idx="1"/>
          </p:nvPr>
        </p:nvSpPr>
        <p:spPr/>
        <p:txBody>
          <a:bodyPr/>
          <a:lstStyle/>
          <a:p>
            <a:endParaRPr lang="tr-TR" dirty="0" smtClean="0"/>
          </a:p>
          <a:p>
            <a:pPr algn="just"/>
            <a:r>
              <a:rPr lang="tr-TR" dirty="0" smtClean="0"/>
              <a:t>Diğer denetim sistemleri gibi farklılaştırılmış denetim yaklaşımı da</a:t>
            </a:r>
            <a:r>
              <a:rPr lang="tr-TR" baseline="30000" dirty="0" smtClean="0"/>
              <a:t> </a:t>
            </a:r>
            <a:r>
              <a:rPr lang="tr-TR" dirty="0" smtClean="0"/>
              <a:t>örgütsel çevre ile yakın ilişki halindedir. Bu nedenle farklılaştırılmış denetim için gerekli bazı temeller açıklanmıştır.</a:t>
            </a:r>
          </a:p>
        </p:txBody>
      </p:sp>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Mesleki Kültür</a:t>
            </a:r>
            <a:endParaRPr lang="tr-TR" dirty="0"/>
          </a:p>
        </p:txBody>
      </p:sp>
      <p:sp>
        <p:nvSpPr>
          <p:cNvPr id="3" name="2 İçerik Yer Tutucusu"/>
          <p:cNvSpPr>
            <a:spLocks noGrp="1"/>
          </p:cNvSpPr>
          <p:nvPr>
            <p:ph idx="1"/>
          </p:nvPr>
        </p:nvSpPr>
        <p:spPr/>
        <p:txBody>
          <a:bodyPr/>
          <a:lstStyle/>
          <a:p>
            <a:pPr algn="just"/>
            <a:r>
              <a:rPr lang="en-US" dirty="0" smtClean="0"/>
              <a:t>Owens </a:t>
            </a:r>
            <a:r>
              <a:rPr lang="tr-TR" dirty="0" smtClean="0"/>
              <a:t>(1987) bir ortaokuldaki çalışmasında, birkaç alt kültürün varolduğunu ve her birinin kendi alt kültürünü geliştirdiğini bulmuştur. Johnson (1990) ise ortaöğretim öğretmenlerinin böyle bir bölünmede önemli bir rol oynadıklarını ortaya koymuştur. Bununla birlikte birçok etkili okulda, öğretmenler arasında arkadaş grupları olmakla birlikte, güçlü bir görüşbirliği bulunduğu bilinmektedir.</a:t>
            </a:r>
            <a:endParaRPr lang="tr-TR" dirty="0"/>
          </a:p>
        </p:txBody>
      </p:sp>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pPr algn="just">
              <a:buNone/>
            </a:pPr>
            <a:r>
              <a:rPr lang="tr-TR" dirty="0" smtClean="0"/>
              <a:t>		Farklılaştırmış sistemi özellikle destekleyen dört değer sistemi büyük önem taşımaktadır.</a:t>
            </a:r>
          </a:p>
          <a:p>
            <a:pPr algn="just">
              <a:buNone/>
            </a:pPr>
            <a:endParaRPr lang="tr-TR" dirty="0" smtClean="0"/>
          </a:p>
          <a:p>
            <a:pPr marL="514350" indent="-514350" algn="just">
              <a:buAutoNum type="alphaLcParenR"/>
            </a:pPr>
            <a:r>
              <a:rPr lang="tr-TR" dirty="0" smtClean="0"/>
              <a:t>İşbirliği</a:t>
            </a:r>
          </a:p>
          <a:p>
            <a:pPr marL="514350" indent="-514350" algn="just">
              <a:buAutoNum type="alphaLcParenR"/>
            </a:pPr>
            <a:r>
              <a:rPr lang="tr-TR" dirty="0" smtClean="0"/>
              <a:t>Araştırma</a:t>
            </a:r>
          </a:p>
          <a:p>
            <a:pPr marL="514350" indent="-514350" algn="just">
              <a:buAutoNum type="alphaLcParenR"/>
            </a:pPr>
            <a:r>
              <a:rPr lang="tr-TR" dirty="0" smtClean="0"/>
              <a:t>Sürekli İyileştirme</a:t>
            </a:r>
          </a:p>
          <a:p>
            <a:pPr marL="514350" indent="-514350" algn="just">
              <a:buAutoNum type="alphaLcParenR"/>
            </a:pPr>
            <a:r>
              <a:rPr lang="tr-TR" dirty="0" smtClean="0"/>
              <a:t>Destekleyici çalışma koşulları</a:t>
            </a:r>
            <a:endParaRPr lang="tr-TR" dirty="0"/>
          </a:p>
        </p:txBody>
      </p:sp>
    </p:spTree>
  </p:cSld>
  <p:clrMapOvr>
    <a:masterClrMapping/>
  </p:clrMapOvr>
  <p:transition>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imagesCAKVD2ZL.jpg"/>
          <p:cNvPicPr>
            <a:picLocks noChangeAspect="1"/>
          </p:cNvPicPr>
          <p:nvPr/>
        </p:nvPicPr>
        <p:blipFill>
          <a:blip r:embed="rId2" cstate="print"/>
          <a:stretch>
            <a:fillRect/>
          </a:stretch>
        </p:blipFill>
        <p:spPr>
          <a:xfrm>
            <a:off x="2699792" y="4869160"/>
            <a:ext cx="3456384" cy="1988840"/>
          </a:xfrm>
          <a:prstGeom prst="rect">
            <a:avLst/>
          </a:prstGeom>
        </p:spPr>
      </p:pic>
      <p:sp>
        <p:nvSpPr>
          <p:cNvPr id="2" name="1 Başlık"/>
          <p:cNvSpPr>
            <a:spLocks noGrp="1"/>
          </p:cNvSpPr>
          <p:nvPr>
            <p:ph type="title"/>
          </p:nvPr>
        </p:nvSpPr>
        <p:spPr/>
        <p:txBody>
          <a:bodyPr/>
          <a:lstStyle/>
          <a:p>
            <a:pPr marL="914400" indent="-914400">
              <a:buFont typeface="+mj-lt"/>
              <a:buAutoNum type="alphaLcParenR"/>
            </a:pPr>
            <a:r>
              <a:rPr lang="tr-TR" dirty="0" smtClean="0"/>
              <a:t>İşbirliği</a:t>
            </a:r>
          </a:p>
        </p:txBody>
      </p:sp>
      <p:sp>
        <p:nvSpPr>
          <p:cNvPr id="3" name="2 İçerik Yer Tutucusu"/>
          <p:cNvSpPr>
            <a:spLocks noGrp="1"/>
          </p:cNvSpPr>
          <p:nvPr>
            <p:ph idx="1"/>
          </p:nvPr>
        </p:nvSpPr>
        <p:spPr/>
        <p:txBody>
          <a:bodyPr>
            <a:normAutofit/>
          </a:bodyPr>
          <a:lstStyle/>
          <a:p>
            <a:pPr algn="just"/>
            <a:r>
              <a:rPr lang="tr-TR" dirty="0" smtClean="0"/>
              <a:t>İşbirliği değerinin paylaşıldığı okullarda, yönetici ve öğretmenler kendilerini öğrencilerin öğrenmesini destekleyen ortaklar olarak görmektedirler. İşbirliğinin özü, rakip pozisyonları seçmek yerine birlikte çalışma ruhunu taşımaktır. İşbirliğini benimseyen okul müdürü, işbirliğine dayalı çalışmayı kolaylaştırır ve işbirliği içinde çalışan öğretmenleri ödüllendirir.</a:t>
            </a:r>
            <a:endParaRPr lang="tr-TR" dirty="0"/>
          </a:p>
        </p:txBody>
      </p:sp>
    </p:spTree>
  </p:cSld>
  <p:clrMapOvr>
    <a:masterClrMapping/>
  </p:clrMapOvr>
  <p:transition>
    <p:newsfla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İşbirliği sistemi öğretmenlere bir kültürel </a:t>
            </a:r>
            <a:r>
              <a:rPr lang="tr-TR" dirty="0" smtClean="0"/>
              <a:t>öğe </a:t>
            </a:r>
            <a:r>
              <a:rPr lang="tr-TR" dirty="0" smtClean="0"/>
              <a:t>olarak </a:t>
            </a:r>
            <a:r>
              <a:rPr lang="tr-TR" dirty="0" smtClean="0"/>
              <a:t>yüklendiğinde </a:t>
            </a:r>
            <a:r>
              <a:rPr lang="tr-TR" dirty="0" smtClean="0"/>
              <a:t>ortaya Hargreaves'in (1994) "zoraki işbirliği" ortaya çıkar ve bu özünü yitirmiş, etkisiz bir işbirliği biçimine dönüşür. Yarışmayı ödüllendirdiği ve başkalarından yalıtılmayı teşvik ettiği için böyle bir işbirliği ortamında farklılaştırılmış model istenmez.</a:t>
            </a:r>
            <a:endParaRPr lang="tr-TR" dirty="0"/>
          </a:p>
        </p:txBody>
      </p:sp>
    </p:spTree>
  </p:cSld>
  <p:clrMapOvr>
    <a:masterClrMapping/>
  </p:clrMapOvr>
  <p:transition>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denetim1.jpg"/>
          <p:cNvPicPr>
            <a:picLocks noChangeAspect="1"/>
          </p:cNvPicPr>
          <p:nvPr/>
        </p:nvPicPr>
        <p:blipFill>
          <a:blip r:embed="rId2" cstate="print"/>
          <a:stretch>
            <a:fillRect/>
          </a:stretch>
        </p:blipFill>
        <p:spPr>
          <a:xfrm>
            <a:off x="2195736" y="4005064"/>
            <a:ext cx="4464496" cy="2852936"/>
          </a:xfrm>
          <a:prstGeom prst="rect">
            <a:avLst/>
          </a:prstGeom>
        </p:spPr>
      </p:pic>
      <p:sp>
        <p:nvSpPr>
          <p:cNvPr id="2" name="1 Başlık"/>
          <p:cNvSpPr>
            <a:spLocks noGrp="1"/>
          </p:cNvSpPr>
          <p:nvPr>
            <p:ph type="title"/>
          </p:nvPr>
        </p:nvSpPr>
        <p:spPr/>
        <p:txBody>
          <a:bodyPr/>
          <a:lstStyle/>
          <a:p>
            <a:r>
              <a:rPr lang="tr-TR" dirty="0" smtClean="0"/>
              <a:t>Farklılaştırılmış Denetim;</a:t>
            </a:r>
            <a:endParaRPr lang="tr-TR" dirty="0"/>
          </a:p>
        </p:txBody>
      </p:sp>
      <p:sp>
        <p:nvSpPr>
          <p:cNvPr id="3" name="2 İçerik Yer Tutucusu"/>
          <p:cNvSpPr>
            <a:spLocks noGrp="1"/>
          </p:cNvSpPr>
          <p:nvPr>
            <p:ph idx="1"/>
          </p:nvPr>
        </p:nvSpPr>
        <p:spPr/>
        <p:txBody>
          <a:bodyPr/>
          <a:lstStyle/>
          <a:p>
            <a:pPr algn="just"/>
            <a:endParaRPr lang="tr-TR" dirty="0" smtClean="0"/>
          </a:p>
          <a:p>
            <a:pPr algn="just"/>
            <a:r>
              <a:rPr lang="tr-TR" dirty="0" smtClean="0"/>
              <a:t>Aday öğretmenlere ve ciddi sorunu olan asil öğretmenlere, yoğun gelişme fırsatları sunan bir denetim modelidir.</a:t>
            </a:r>
          </a:p>
          <a:p>
            <a:pPr algn="just"/>
            <a:endParaRPr lang="tr-TR" dirty="0" smtClean="0"/>
          </a:p>
        </p:txBody>
      </p:sp>
    </p:spTree>
  </p:cSld>
  <p:clrMapOvr>
    <a:masterClrMapping/>
  </p:clrMapOvr>
  <p:transition>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arastirma_altyapilari.jpg"/>
          <p:cNvPicPr>
            <a:picLocks noChangeAspect="1"/>
          </p:cNvPicPr>
          <p:nvPr/>
        </p:nvPicPr>
        <p:blipFill>
          <a:blip r:embed="rId2" cstate="print"/>
          <a:stretch>
            <a:fillRect/>
          </a:stretch>
        </p:blipFill>
        <p:spPr>
          <a:xfrm>
            <a:off x="3131840" y="3789040"/>
            <a:ext cx="2880319" cy="3068960"/>
          </a:xfrm>
          <a:prstGeom prst="rect">
            <a:avLst/>
          </a:prstGeom>
        </p:spPr>
      </p:pic>
      <p:sp>
        <p:nvSpPr>
          <p:cNvPr id="2" name="1 Başlık"/>
          <p:cNvSpPr>
            <a:spLocks noGrp="1"/>
          </p:cNvSpPr>
          <p:nvPr>
            <p:ph type="title"/>
          </p:nvPr>
        </p:nvSpPr>
        <p:spPr/>
        <p:txBody>
          <a:bodyPr/>
          <a:lstStyle/>
          <a:p>
            <a:pPr marL="914400" indent="-914400">
              <a:buFont typeface="+mj-lt"/>
              <a:buAutoNum type="alphaLcParenR" startAt="2"/>
            </a:pPr>
            <a:r>
              <a:rPr lang="tr-TR" dirty="0" smtClean="0"/>
              <a:t>Araştırma</a:t>
            </a:r>
            <a:endParaRPr lang="tr-TR" dirty="0"/>
          </a:p>
        </p:txBody>
      </p:sp>
      <p:sp>
        <p:nvSpPr>
          <p:cNvPr id="3" name="2 İçerik Yer Tutucusu"/>
          <p:cNvSpPr>
            <a:spLocks noGrp="1"/>
          </p:cNvSpPr>
          <p:nvPr>
            <p:ph idx="1"/>
          </p:nvPr>
        </p:nvSpPr>
        <p:spPr/>
        <p:txBody>
          <a:bodyPr/>
          <a:lstStyle/>
          <a:p>
            <a:pPr algn="just"/>
            <a:r>
              <a:rPr lang="tr-TR" dirty="0" smtClean="0"/>
              <a:t>Araştırma yaygın olarak paylaşılan bir değer olarak görüldüğünde farklılaştırılmış sistem daha iyi çalışır. Çünkü "mesleki uygulamaların araştırılması, profesyonelliğe damgasını vuran bir unsurdur" varsayımının dayanak noktası olarak alır.</a:t>
            </a:r>
            <a:endParaRPr lang="tr-TR" dirty="0"/>
          </a:p>
        </p:txBody>
      </p:sp>
    </p:spTree>
  </p:cSld>
  <p:clrMapOvr>
    <a:masterClrMapping/>
  </p:clrMapOvr>
  <p:transition>
    <p:newsfla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Resim" descr="1280263876_diyet.jpg"/>
          <p:cNvPicPr>
            <a:picLocks noChangeAspect="1"/>
          </p:cNvPicPr>
          <p:nvPr/>
        </p:nvPicPr>
        <p:blipFill>
          <a:blip r:embed="rId2" cstate="print"/>
          <a:stretch>
            <a:fillRect/>
          </a:stretch>
        </p:blipFill>
        <p:spPr>
          <a:xfrm>
            <a:off x="2987824" y="4221088"/>
            <a:ext cx="2880320" cy="2636912"/>
          </a:xfrm>
          <a:prstGeom prst="rect">
            <a:avLst/>
          </a:prstGeom>
        </p:spPr>
      </p:pic>
      <p:sp>
        <p:nvSpPr>
          <p:cNvPr id="2" name="1 Başlık"/>
          <p:cNvSpPr>
            <a:spLocks noGrp="1"/>
          </p:cNvSpPr>
          <p:nvPr>
            <p:ph type="title"/>
          </p:nvPr>
        </p:nvSpPr>
        <p:spPr/>
        <p:txBody>
          <a:bodyPr/>
          <a:lstStyle/>
          <a:p>
            <a:pPr marL="914400" indent="-914400">
              <a:buFont typeface="+mj-lt"/>
              <a:buAutoNum type="alphaLcParenR" startAt="3"/>
            </a:pPr>
            <a:r>
              <a:rPr lang="tr-TR" dirty="0" smtClean="0"/>
              <a:t>Sürekli İyileştirme</a:t>
            </a:r>
            <a:endParaRPr lang="tr-TR" dirty="0"/>
          </a:p>
        </p:txBody>
      </p:sp>
      <p:sp>
        <p:nvSpPr>
          <p:cNvPr id="3" name="2 İçerik Yer Tutucusu"/>
          <p:cNvSpPr>
            <a:spLocks noGrp="1"/>
          </p:cNvSpPr>
          <p:nvPr>
            <p:ph idx="1"/>
          </p:nvPr>
        </p:nvSpPr>
        <p:spPr/>
        <p:txBody>
          <a:bodyPr/>
          <a:lstStyle/>
          <a:p>
            <a:pPr algn="just"/>
            <a:r>
              <a:rPr lang="tr-TR" dirty="0" smtClean="0"/>
              <a:t>Sürekli değişme, bir varış değil, değişim konusunda sürekli bir yolculuktur. Eğitimsel sorunlara sonul bir çözüm aramak yerine, bütüncül bir sürekli değişmenin bir mükemmellik yolu olduğunu anlamak gereklidir. Bu anlayıştaki kişiler öğretim programının sürekli gözden geçirilme ve güncelleştirme gereksinimi içinde olduğunu bilirler.</a:t>
            </a:r>
            <a:endParaRPr lang="tr-TR" dirty="0"/>
          </a:p>
        </p:txBody>
      </p:sp>
    </p:spTree>
  </p:cSld>
  <p:clrMapOvr>
    <a:masterClrMapping/>
  </p:clrMapOvr>
  <p:transition>
    <p:newsflash/>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imagesCAHYDLFT.jpg"/>
          <p:cNvPicPr>
            <a:picLocks noChangeAspect="1"/>
          </p:cNvPicPr>
          <p:nvPr/>
        </p:nvPicPr>
        <p:blipFill>
          <a:blip r:embed="rId2" cstate="print"/>
          <a:stretch>
            <a:fillRect/>
          </a:stretch>
        </p:blipFill>
        <p:spPr>
          <a:xfrm>
            <a:off x="2843808" y="4295008"/>
            <a:ext cx="3312368" cy="2562992"/>
          </a:xfrm>
          <a:prstGeom prst="rect">
            <a:avLst/>
          </a:prstGeom>
        </p:spPr>
      </p:pic>
      <p:sp>
        <p:nvSpPr>
          <p:cNvPr id="2" name="1 Başlık"/>
          <p:cNvSpPr>
            <a:spLocks noGrp="1"/>
          </p:cNvSpPr>
          <p:nvPr>
            <p:ph type="title"/>
          </p:nvPr>
        </p:nvSpPr>
        <p:spPr/>
        <p:txBody>
          <a:bodyPr>
            <a:normAutofit fontScale="90000"/>
          </a:bodyPr>
          <a:lstStyle/>
          <a:p>
            <a:pPr marL="914400" indent="-914400">
              <a:buFont typeface="+mj-lt"/>
              <a:buAutoNum type="alphaLcParenR" startAt="4"/>
            </a:pPr>
            <a:r>
              <a:rPr lang="tr-TR" dirty="0" smtClean="0"/>
              <a:t>Destekleyici Çalışma Koşulları</a:t>
            </a:r>
            <a:endParaRPr lang="tr-TR" dirty="0"/>
          </a:p>
        </p:txBody>
      </p:sp>
      <p:sp>
        <p:nvSpPr>
          <p:cNvPr id="3" name="2 İçerik Yer Tutucusu"/>
          <p:cNvSpPr>
            <a:spLocks noGrp="1"/>
          </p:cNvSpPr>
          <p:nvPr>
            <p:ph idx="1"/>
          </p:nvPr>
        </p:nvSpPr>
        <p:spPr/>
        <p:txBody>
          <a:bodyPr/>
          <a:lstStyle/>
          <a:p>
            <a:pPr algn="just"/>
            <a:r>
              <a:rPr lang="tr-TR" dirty="0" smtClean="0"/>
              <a:t>Öğretmenler, mesleki çalışmalarını bir yandan uyaran bir yandan da destekleyen çalışma koşullarına gereksinim duyarlar. Çalışma koşullarına ilişkin araştırma bulgularına bakıldığında iki önemli etmen önerilmektedir. Bunlar temel etmenler ve zenginleştirici etmenlerdir.</a:t>
            </a:r>
            <a:endParaRPr lang="tr-TR" dirty="0"/>
          </a:p>
        </p:txBody>
      </p:sp>
    </p:spTree>
  </p:cSld>
  <p:clrMapOvr>
    <a:masterClrMapping/>
  </p:clrMapOvr>
  <p:transition>
    <p:newsfla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908720"/>
            <a:ext cx="8229600" cy="5415880"/>
          </a:xfrm>
        </p:spPr>
        <p:txBody>
          <a:bodyPr/>
          <a:lstStyle/>
          <a:p>
            <a:pPr algn="just">
              <a:buNone/>
            </a:pPr>
            <a:r>
              <a:rPr lang="tr-TR" dirty="0" smtClean="0"/>
              <a:t>	</a:t>
            </a:r>
            <a:r>
              <a:rPr lang="tr-TR" sz="3200" dirty="0" smtClean="0"/>
              <a:t>Temel Etmenler</a:t>
            </a:r>
            <a:endParaRPr lang="tr-TR" dirty="0" smtClean="0"/>
          </a:p>
          <a:p>
            <a:pPr algn="just"/>
            <a:r>
              <a:rPr lang="tr-TR" dirty="0" smtClean="0"/>
              <a:t>Ücret</a:t>
            </a:r>
          </a:p>
          <a:p>
            <a:pPr algn="just"/>
            <a:r>
              <a:rPr lang="tr-TR" dirty="0" smtClean="0"/>
              <a:t>Fiziksel Çevre</a:t>
            </a:r>
          </a:p>
          <a:p>
            <a:pPr algn="just"/>
            <a:r>
              <a:rPr lang="tr-TR" dirty="0" smtClean="0"/>
              <a:t>Öğretimsel ve Mesleki Kaynakların Sağlanması</a:t>
            </a:r>
          </a:p>
          <a:p>
            <a:pPr algn="just"/>
            <a:r>
              <a:rPr lang="tr-TR" dirty="0" smtClean="0"/>
              <a:t>Zaman</a:t>
            </a:r>
          </a:p>
          <a:p>
            <a:pPr algn="just"/>
            <a:r>
              <a:rPr lang="tr-TR" dirty="0" smtClean="0"/>
              <a:t>Sınıftaki Öğrenci Sayısı</a:t>
            </a:r>
          </a:p>
          <a:p>
            <a:pPr algn="just">
              <a:buNone/>
            </a:pPr>
            <a:endParaRPr lang="tr-TR" dirty="0" smtClean="0"/>
          </a:p>
          <a:p>
            <a:pPr algn="just">
              <a:buNone/>
            </a:pPr>
            <a:r>
              <a:rPr lang="tr-TR" dirty="0" smtClean="0"/>
              <a:t>	</a:t>
            </a:r>
            <a:r>
              <a:rPr lang="tr-TR" sz="3200" dirty="0" smtClean="0"/>
              <a:t>Zenginleştirici Etmenler</a:t>
            </a:r>
          </a:p>
          <a:p>
            <a:pPr algn="just"/>
            <a:r>
              <a:rPr lang="tr-TR" dirty="0" smtClean="0"/>
              <a:t>Öğrenme Merkezli Liderlik</a:t>
            </a:r>
          </a:p>
          <a:p>
            <a:pPr>
              <a:buNone/>
            </a:pPr>
            <a:endParaRPr lang="tr-TR" dirty="0"/>
          </a:p>
        </p:txBody>
      </p:sp>
    </p:spTree>
  </p:cSld>
  <p:clrMapOvr>
    <a:masterClrMapping/>
  </p:clrMapOvr>
  <p:transition>
    <p:newsfla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services-it-consulting(1).jpg"/>
          <p:cNvPicPr>
            <a:picLocks noChangeAspect="1"/>
          </p:cNvPicPr>
          <p:nvPr/>
        </p:nvPicPr>
        <p:blipFill>
          <a:blip r:embed="rId2" cstate="print"/>
          <a:stretch>
            <a:fillRect/>
          </a:stretch>
        </p:blipFill>
        <p:spPr>
          <a:xfrm>
            <a:off x="3131840" y="3305175"/>
            <a:ext cx="3038475" cy="3552825"/>
          </a:xfrm>
          <a:prstGeom prst="rect">
            <a:avLst/>
          </a:prstGeom>
        </p:spPr>
      </p:pic>
      <p:sp>
        <p:nvSpPr>
          <p:cNvPr id="3" name="2 İçerik Yer Tutucusu"/>
          <p:cNvSpPr>
            <a:spLocks noGrp="1"/>
          </p:cNvSpPr>
          <p:nvPr>
            <p:ph idx="1"/>
          </p:nvPr>
        </p:nvSpPr>
        <p:spPr>
          <a:xfrm>
            <a:off x="457200" y="1700808"/>
            <a:ext cx="8229600" cy="4623792"/>
          </a:xfrm>
        </p:spPr>
        <p:txBody>
          <a:bodyPr/>
          <a:lstStyle/>
          <a:p>
            <a:r>
              <a:rPr lang="tr-TR" dirty="0" smtClean="0"/>
              <a:t>Diğer öğretmenlere ise mesleki gelişimlerini beslemek, gelişimsel bir yaklaşımla takım halinde ve işbirliği içinde çalışma ya da öz yönelimli yaklaşımlar kullanmak istediklerinde bu seçeneklerden yararlanırlar.</a:t>
            </a:r>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ctr"/>
            <a:r>
              <a:rPr lang="tr-TR" dirty="0" smtClean="0"/>
              <a:t>Farklılaştırılmış Denetimin Temelleri</a:t>
            </a:r>
            <a:endParaRPr lang="tr-TR" dirty="0"/>
          </a:p>
        </p:txBody>
      </p:sp>
      <p:sp>
        <p:nvSpPr>
          <p:cNvPr id="3" name="2 İçerik Yer Tutucusu"/>
          <p:cNvSpPr>
            <a:spLocks noGrp="1"/>
          </p:cNvSpPr>
          <p:nvPr>
            <p:ph idx="1"/>
          </p:nvPr>
        </p:nvSpPr>
        <p:spPr/>
        <p:txBody>
          <a:bodyPr/>
          <a:lstStyle/>
          <a:p>
            <a:pPr marL="514350" indent="-514350" algn="just">
              <a:buNone/>
            </a:pPr>
            <a:r>
              <a:rPr lang="tr-TR" dirty="0" smtClean="0"/>
              <a:t>	Farklılaştırılmış denetimin temelleri dört bakış açısı ile açıklanabilir.</a:t>
            </a:r>
          </a:p>
          <a:p>
            <a:pPr marL="514350" indent="-514350" algn="just">
              <a:buNone/>
            </a:pPr>
            <a:endParaRPr lang="tr-TR" dirty="0" smtClean="0"/>
          </a:p>
          <a:p>
            <a:pPr marL="514350" indent="-514350" algn="just">
              <a:buFont typeface="+mj-lt"/>
              <a:buAutoNum type="alphaLcParenR"/>
            </a:pPr>
            <a:r>
              <a:rPr lang="tr-TR" dirty="0" smtClean="0"/>
              <a:t>Profesyonellik (Meslek)</a:t>
            </a:r>
          </a:p>
          <a:p>
            <a:pPr marL="514350" indent="-514350" algn="just">
              <a:buFont typeface="+mj-lt"/>
              <a:buAutoNum type="alphaLcParenR"/>
            </a:pPr>
            <a:r>
              <a:rPr lang="tr-TR" dirty="0" smtClean="0"/>
              <a:t>Örgüt</a:t>
            </a:r>
          </a:p>
          <a:p>
            <a:pPr marL="514350" indent="-514350" algn="just">
              <a:buFont typeface="+mj-lt"/>
              <a:buAutoNum type="alphaLcParenR"/>
            </a:pPr>
            <a:r>
              <a:rPr lang="tr-TR" dirty="0" smtClean="0"/>
              <a:t>Denetmen</a:t>
            </a:r>
          </a:p>
          <a:p>
            <a:pPr marL="514350" indent="-514350" algn="just">
              <a:buFont typeface="+mj-lt"/>
              <a:buAutoNum type="alphaLcParenR"/>
            </a:pPr>
            <a:r>
              <a:rPr lang="tr-TR" dirty="0" smtClean="0"/>
              <a:t>Öğretmen</a:t>
            </a:r>
            <a:endParaRPr lang="tr-TR" dirty="0"/>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pPr marL="914400" indent="-914400">
              <a:buFont typeface="+mj-lt"/>
              <a:buAutoNum type="alphaLcParenR"/>
            </a:pPr>
            <a:r>
              <a:rPr lang="tr-TR" dirty="0" smtClean="0"/>
              <a:t>Profesyonellik (Meslek)</a:t>
            </a:r>
            <a:endParaRPr lang="tr-TR" dirty="0"/>
          </a:p>
        </p:txBody>
      </p:sp>
      <p:sp>
        <p:nvSpPr>
          <p:cNvPr id="3" name="2 İçerik Yer Tutucusu"/>
          <p:cNvSpPr>
            <a:spLocks noGrp="1"/>
          </p:cNvSpPr>
          <p:nvPr>
            <p:ph idx="1"/>
          </p:nvPr>
        </p:nvSpPr>
        <p:spPr/>
        <p:txBody>
          <a:bodyPr/>
          <a:lstStyle/>
          <a:p>
            <a:pPr algn="just"/>
            <a:endParaRPr lang="tr-TR" dirty="0" smtClean="0"/>
          </a:p>
          <a:p>
            <a:pPr algn="just"/>
            <a:r>
              <a:rPr lang="tr-TR" dirty="0" smtClean="0"/>
              <a:t>Bu bakış açısı öğretimin profesyonelleşmesi üzerinde durur. Eğer öğretmenlik daha bir profesyonel hale gelir, öğretmenler daha fazla yetkilendirilirse, denetim konusunda daha çok seçeneğe sahip olacaklardır.</a:t>
            </a:r>
          </a:p>
        </p:txBody>
      </p:sp>
      <p:pic>
        <p:nvPicPr>
          <p:cNvPr id="5" name="4 Resim" descr="imagesCA9G6UYN.jpg"/>
          <p:cNvPicPr>
            <a:picLocks noChangeAspect="1"/>
          </p:cNvPicPr>
          <p:nvPr/>
        </p:nvPicPr>
        <p:blipFill>
          <a:blip r:embed="rId2" cstate="print"/>
          <a:stretch>
            <a:fillRect/>
          </a:stretch>
        </p:blipFill>
        <p:spPr>
          <a:xfrm>
            <a:off x="3491880" y="4149080"/>
            <a:ext cx="2016224" cy="2540854"/>
          </a:xfrm>
          <a:prstGeom prst="rect">
            <a:avLst/>
          </a:prstGeom>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pPr marL="914400" indent="-914400">
              <a:buFont typeface="+mj-lt"/>
              <a:buAutoNum type="alphaLcParenR" startAt="2"/>
            </a:pPr>
            <a:r>
              <a:rPr lang="tr-TR" dirty="0" smtClean="0"/>
              <a:t>Örgüt</a:t>
            </a:r>
            <a:endParaRPr lang="tr-TR" dirty="0"/>
          </a:p>
        </p:txBody>
      </p:sp>
      <p:sp>
        <p:nvSpPr>
          <p:cNvPr id="3" name="2 İçerik Yer Tutucusu"/>
          <p:cNvSpPr>
            <a:spLocks noGrp="1"/>
          </p:cNvSpPr>
          <p:nvPr>
            <p:ph idx="1"/>
          </p:nvPr>
        </p:nvSpPr>
        <p:spPr/>
        <p:txBody>
          <a:bodyPr>
            <a:normAutofit lnSpcReduction="10000"/>
          </a:bodyPr>
          <a:lstStyle/>
          <a:p>
            <a:pPr algn="just"/>
            <a:r>
              <a:rPr lang="tr-TR" dirty="0" err="1" smtClean="0"/>
              <a:t>Mc</a:t>
            </a:r>
            <a:r>
              <a:rPr lang="tr-TR" dirty="0" smtClean="0"/>
              <a:t> </a:t>
            </a:r>
            <a:r>
              <a:rPr lang="tr-TR" dirty="0" err="1" smtClean="0"/>
              <a:t>Laughlin</a:t>
            </a:r>
            <a:r>
              <a:rPr lang="tr-TR" dirty="0" smtClean="0"/>
              <a:t> ve </a:t>
            </a:r>
            <a:r>
              <a:rPr lang="tr-TR" dirty="0" err="1" smtClean="0"/>
              <a:t>Yee</a:t>
            </a:r>
            <a:r>
              <a:rPr lang="tr-TR" dirty="0" smtClean="0"/>
              <a:t> (1998), işbirliğine dayalı çevrelerin, meslektaşların destek ve geribildirim kaynağı olarak hizmet etmelerini sağlayacak etkileşim ve beklentilerin yaratılacağı çoklu fırsatların sunulduğu yerler olduğunu belirtmişlerdir. Böyle bir çevre öğretmenin uyarılması ve güdülenmesi konusunda vazgeçilmez bir kaynak olacaktır. </a:t>
            </a:r>
          </a:p>
          <a:p>
            <a:pPr algn="just"/>
            <a:r>
              <a:rPr lang="tr-TR" dirty="0" smtClean="0"/>
              <a:t>Van </a:t>
            </a:r>
            <a:r>
              <a:rPr lang="tr-TR" dirty="0" err="1" smtClean="0"/>
              <a:t>Maanen</a:t>
            </a:r>
            <a:r>
              <a:rPr lang="tr-TR" dirty="0" smtClean="0"/>
              <a:t> ve </a:t>
            </a:r>
            <a:r>
              <a:rPr lang="en-US" dirty="0" smtClean="0"/>
              <a:t>Barley'</a:t>
            </a:r>
            <a:r>
              <a:rPr lang="tr-TR" dirty="0" smtClean="0"/>
              <a:t>in (1984) gözlemlerine göre yüksek performans standartlarına bağlılık, bürokratik kontrolden çok paylaşılan mesleki normlarla daha kolay sağlanmaktadır.</a:t>
            </a:r>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2009_10_31_193_denetim.bmp"/>
          <p:cNvPicPr>
            <a:picLocks noChangeAspect="1"/>
          </p:cNvPicPr>
          <p:nvPr/>
        </p:nvPicPr>
        <p:blipFill>
          <a:blip r:embed="rId2" cstate="print"/>
          <a:stretch>
            <a:fillRect/>
          </a:stretch>
        </p:blipFill>
        <p:spPr>
          <a:xfrm>
            <a:off x="2411760" y="4437112"/>
            <a:ext cx="4667250" cy="2420888"/>
          </a:xfrm>
          <a:prstGeom prst="rect">
            <a:avLst/>
          </a:prstGeom>
        </p:spPr>
      </p:pic>
      <p:sp>
        <p:nvSpPr>
          <p:cNvPr id="2" name="1 Başlık"/>
          <p:cNvSpPr>
            <a:spLocks noGrp="1"/>
          </p:cNvSpPr>
          <p:nvPr>
            <p:ph type="title"/>
          </p:nvPr>
        </p:nvSpPr>
        <p:spPr/>
        <p:txBody>
          <a:bodyPr>
            <a:normAutofit/>
          </a:bodyPr>
          <a:lstStyle/>
          <a:p>
            <a:pPr marL="914400" indent="-914400">
              <a:buFont typeface="+mj-lt"/>
              <a:buAutoNum type="alphaLcParenR" startAt="3"/>
            </a:pPr>
            <a:r>
              <a:rPr lang="tr-TR" dirty="0" smtClean="0"/>
              <a:t>Denetmen</a:t>
            </a:r>
            <a:endParaRPr lang="tr-TR" dirty="0"/>
          </a:p>
        </p:txBody>
      </p:sp>
      <p:sp>
        <p:nvSpPr>
          <p:cNvPr id="3" name="2 İçerik Yer Tutucusu"/>
          <p:cNvSpPr>
            <a:spLocks noGrp="1"/>
          </p:cNvSpPr>
          <p:nvPr>
            <p:ph idx="1"/>
          </p:nvPr>
        </p:nvSpPr>
        <p:spPr/>
        <p:txBody>
          <a:bodyPr/>
          <a:lstStyle/>
          <a:p>
            <a:pPr algn="just"/>
            <a:r>
              <a:rPr lang="tr-TR" dirty="0" err="1" smtClean="0"/>
              <a:t>Badialdi</a:t>
            </a:r>
            <a:r>
              <a:rPr lang="tr-TR" dirty="0" smtClean="0"/>
              <a:t> ve </a:t>
            </a:r>
            <a:r>
              <a:rPr lang="tr-TR" dirty="0" err="1" smtClean="0"/>
              <a:t>Leyin'in</a:t>
            </a:r>
            <a:r>
              <a:rPr lang="tr-TR" dirty="0" smtClean="0"/>
              <a:t> (1984) </a:t>
            </a:r>
            <a:r>
              <a:rPr lang="en-US" dirty="0" smtClean="0"/>
              <a:t>Pennsylvania </a:t>
            </a:r>
            <a:r>
              <a:rPr lang="tr-TR" dirty="0" smtClean="0"/>
              <a:t>eyaletinde görevli denetmenler üzerinde yaptığı bir araştırmada, denetmenlerin neredeyse yarısının öğretmenleri bir ya da iki kez gözlemleme şansı buldukları ortaya çıkmıştır. Bu gözlemlerin % 44'ü 30 dakika ya da daha az sürmüştür.</a:t>
            </a:r>
            <a:endParaRPr lang="tr-TR" dirty="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Resim" descr="box-scienceboy.jpg"/>
          <p:cNvPicPr>
            <a:picLocks noChangeAspect="1"/>
          </p:cNvPicPr>
          <p:nvPr/>
        </p:nvPicPr>
        <p:blipFill>
          <a:blip r:embed="rId2" cstate="print">
            <a:lum bright="20000" contrast="-20000"/>
          </a:blip>
          <a:stretch>
            <a:fillRect/>
          </a:stretch>
        </p:blipFill>
        <p:spPr>
          <a:xfrm>
            <a:off x="4716016" y="764704"/>
            <a:ext cx="3884826" cy="1592227"/>
          </a:xfrm>
          <a:prstGeom prst="rect">
            <a:avLst/>
          </a:prstGeom>
        </p:spPr>
      </p:pic>
      <p:sp>
        <p:nvSpPr>
          <p:cNvPr id="2" name="1 Başlık"/>
          <p:cNvSpPr>
            <a:spLocks noGrp="1"/>
          </p:cNvSpPr>
          <p:nvPr>
            <p:ph type="title"/>
          </p:nvPr>
        </p:nvSpPr>
        <p:spPr/>
        <p:txBody>
          <a:bodyPr/>
          <a:lstStyle/>
          <a:p>
            <a:pPr marL="914400" indent="-914400">
              <a:buFont typeface="+mj-lt"/>
              <a:buAutoNum type="alphaLcParenR" startAt="4"/>
            </a:pPr>
            <a:r>
              <a:rPr lang="tr-TR" dirty="0" smtClean="0"/>
              <a:t>Öğretmen</a:t>
            </a:r>
            <a:endParaRPr lang="tr-TR" dirty="0"/>
          </a:p>
        </p:txBody>
      </p:sp>
      <p:sp>
        <p:nvSpPr>
          <p:cNvPr id="3" name="2 İçerik Yer Tutucusu"/>
          <p:cNvSpPr>
            <a:spLocks noGrp="1"/>
          </p:cNvSpPr>
          <p:nvPr>
            <p:ph idx="1"/>
          </p:nvPr>
        </p:nvSpPr>
        <p:spPr/>
        <p:txBody>
          <a:bodyPr/>
          <a:lstStyle/>
          <a:p>
            <a:pPr algn="just"/>
            <a:endParaRPr lang="tr-TR" dirty="0" smtClean="0"/>
          </a:p>
          <a:p>
            <a:pPr algn="just"/>
            <a:r>
              <a:rPr lang="en-US" dirty="0" smtClean="0"/>
              <a:t>Burden </a:t>
            </a:r>
            <a:r>
              <a:rPr lang="tr-TR" dirty="0" smtClean="0"/>
              <a:t>(1990) Öğretmenin gelişimsel yardım tercihlerinin mesleki gelişim aşamalarına göre değiştiği sonucuna varmıştır. Mesleğe yeni başlayan öğretmenler yoğun klinik denetimin sağlayacağı katkıyı beklerken, deneyimli öğretmenler gereksinimlerini karşılayacak seçeneklere yönelmektedirler.</a:t>
            </a:r>
            <a:endParaRPr lang="tr-TR"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ctr"/>
            <a:r>
              <a:rPr lang="tr-TR" b="1" dirty="0" smtClean="0"/>
              <a:t>Farklılaştırılmış Denetimin Bileşenleri</a:t>
            </a:r>
            <a:endParaRPr lang="tr-TR" dirty="0"/>
          </a:p>
        </p:txBody>
      </p:sp>
      <p:sp>
        <p:nvSpPr>
          <p:cNvPr id="3" name="2 İçerik Yer Tutucusu"/>
          <p:cNvSpPr>
            <a:spLocks noGrp="1"/>
          </p:cNvSpPr>
          <p:nvPr>
            <p:ph idx="1"/>
          </p:nvPr>
        </p:nvSpPr>
        <p:spPr/>
        <p:txBody>
          <a:bodyPr>
            <a:normAutofit/>
          </a:bodyPr>
          <a:lstStyle/>
          <a:p>
            <a:pPr algn="just">
              <a:buNone/>
            </a:pPr>
            <a:r>
              <a:rPr lang="tr-TR" dirty="0" smtClean="0">
                <a:solidFill>
                  <a:schemeClr val="accent1"/>
                </a:solidFill>
              </a:rPr>
              <a:t>Gelişim Seçenekleri</a:t>
            </a:r>
          </a:p>
          <a:p>
            <a:pPr marL="514350" indent="-514350" algn="just">
              <a:buAutoNum type="arabicPeriod"/>
            </a:pPr>
            <a:r>
              <a:rPr lang="tr-TR" dirty="0" smtClean="0"/>
              <a:t>Yoğunlaştırılmış Geliştirme</a:t>
            </a:r>
          </a:p>
          <a:p>
            <a:pPr marL="514350" indent="-514350" algn="just">
              <a:buAutoNum type="arabicPeriod"/>
            </a:pPr>
            <a:r>
              <a:rPr lang="tr-TR" dirty="0" smtClean="0"/>
              <a:t>İşbirliğine Dayalı Geliştirme</a:t>
            </a:r>
          </a:p>
          <a:p>
            <a:pPr marL="514350" indent="-514350" algn="just">
              <a:buAutoNum type="arabicPeriod"/>
            </a:pPr>
            <a:r>
              <a:rPr lang="tr-TR" dirty="0" smtClean="0"/>
              <a:t>Öz Yönelimli Geliştirme</a:t>
            </a:r>
          </a:p>
          <a:p>
            <a:pPr marL="514350" indent="-514350" algn="just">
              <a:buNone/>
            </a:pPr>
            <a:endParaRPr lang="tr-TR" dirty="0" smtClean="0"/>
          </a:p>
          <a:p>
            <a:pPr marL="514350" indent="-514350" algn="just">
              <a:buNone/>
            </a:pPr>
            <a:r>
              <a:rPr lang="tr-TR" dirty="0" smtClean="0">
                <a:solidFill>
                  <a:schemeClr val="accent1"/>
                </a:solidFill>
              </a:rPr>
              <a:t>Değerlendirme Seçenekleri</a:t>
            </a:r>
          </a:p>
          <a:p>
            <a:pPr marL="514350" indent="-514350" algn="just">
              <a:buAutoNum type="arabicPeriod"/>
            </a:pPr>
            <a:r>
              <a:rPr lang="tr-TR" dirty="0" smtClean="0"/>
              <a:t>Yoğun Değerlendirme</a:t>
            </a:r>
          </a:p>
          <a:p>
            <a:pPr marL="514350" indent="-514350" algn="just">
              <a:buAutoNum type="arabicPeriod"/>
            </a:pPr>
            <a:r>
              <a:rPr lang="tr-TR" dirty="0" smtClean="0"/>
              <a:t>Standart Değerlendirme</a:t>
            </a:r>
            <a:endParaRPr lang="tr-TR" dirty="0"/>
          </a:p>
        </p:txBody>
      </p:sp>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168</TotalTime>
  <Words>579</Words>
  <Application>Microsoft Office PowerPoint</Application>
  <PresentationFormat>Ekran Gösterisi (4:3)</PresentationFormat>
  <Paragraphs>82</Paragraphs>
  <Slides>23</Slides>
  <Notes>0</Notes>
  <HiddenSlides>0</HiddenSlides>
  <MMClips>0</MMClips>
  <ScaleCrop>false</ScaleCrop>
  <HeadingPairs>
    <vt:vector size="4" baseType="variant">
      <vt:variant>
        <vt:lpstr>Tema</vt:lpstr>
      </vt:variant>
      <vt:variant>
        <vt:i4>1</vt:i4>
      </vt:variant>
      <vt:variant>
        <vt:lpstr>Slayt Başlıkları</vt:lpstr>
      </vt:variant>
      <vt:variant>
        <vt:i4>23</vt:i4>
      </vt:variant>
    </vt:vector>
  </HeadingPairs>
  <TitlesOfParts>
    <vt:vector size="24" baseType="lpstr">
      <vt:lpstr>Akış</vt:lpstr>
      <vt:lpstr>FARKLILAŞTIRILMIŞ DENETİM</vt:lpstr>
      <vt:lpstr>Farklılaştırılmış Denetim;</vt:lpstr>
      <vt:lpstr>Slayt 3</vt:lpstr>
      <vt:lpstr>Farklılaştırılmış Denetimin Temelleri</vt:lpstr>
      <vt:lpstr>Profesyonellik (Meslek)</vt:lpstr>
      <vt:lpstr>Örgüt</vt:lpstr>
      <vt:lpstr>Denetmen</vt:lpstr>
      <vt:lpstr>Öğretmen</vt:lpstr>
      <vt:lpstr>Farklılaştırılmış Denetimin Bileşenleri</vt:lpstr>
      <vt:lpstr>Gelişim Seçenekleri</vt:lpstr>
      <vt:lpstr>Gelişim Seçenekleri</vt:lpstr>
      <vt:lpstr>Gelişim Seçenekleri</vt:lpstr>
      <vt:lpstr>Değerlendirme Seçenekleri</vt:lpstr>
      <vt:lpstr>Değerlendirme Seçenekleri</vt:lpstr>
      <vt:lpstr>Farklılaştırılmış Denetimin Temellerinin Geliştirilmesi</vt:lpstr>
      <vt:lpstr>Mesleki Kültür</vt:lpstr>
      <vt:lpstr>Slayt 17</vt:lpstr>
      <vt:lpstr>İşbirliği</vt:lpstr>
      <vt:lpstr>Slayt 19</vt:lpstr>
      <vt:lpstr>Araştırma</vt:lpstr>
      <vt:lpstr>Sürekli İyileştirme</vt:lpstr>
      <vt:lpstr>Destekleyici Çalışma Koşulları</vt:lpstr>
      <vt:lpstr>Slayt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FARKLILAŞTIRILMIŞ DENETİM</dc:title>
  <dc:creator>ERAY</dc:creator>
  <cp:lastModifiedBy>ERAY</cp:lastModifiedBy>
  <cp:revision>51</cp:revision>
  <dcterms:created xsi:type="dcterms:W3CDTF">2010-11-06T21:20:06Z</dcterms:created>
  <dcterms:modified xsi:type="dcterms:W3CDTF">2010-11-08T08:19:52Z</dcterms:modified>
</cp:coreProperties>
</file>